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Funnel Display" panose="020B0604020202020204" charset="0"/>
      <p:regular r:id="rId13"/>
    </p:embeddedFont>
    <p:embeddedFont>
      <p:font typeface="Funnel Sans" panose="020B0604020202020204" charset="0"/>
      <p:regular r:id="rId14"/>
    </p:embeddedFont>
    <p:embeddedFont>
      <p:font typeface="Trebuchet MS" panose="020B060302020202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2B068-2F7D-209B-6534-83DAE8D01EF0}" v="210" dt="2025-10-06T07:29:37.006"/>
    <p1510:client id="{70108D5D-1B5A-5B23-DC60-B1721FD27A40}" v="69" dt="2025-10-06T07:35:24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69647-8126-4F17-BD0A-71619AD00CC8}" type="datetimeFigureOut"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1D1DA-DF51-4C10-82CC-C7EA34C57D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Surajsingh-6/cha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encoded.png">
            <a:extLst>
              <a:ext uri="{FF2B5EF4-FFF2-40B4-BE49-F238E27FC236}">
                <a16:creationId xmlns:a16="http://schemas.microsoft.com/office/drawing/2014/main" id="{5046820F-7077-8F38-EF63-ADD9DE31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472" y="384145"/>
            <a:ext cx="2743200" cy="1457325"/>
          </a:xfrm>
          <a:prstGeom prst="rect">
            <a:avLst/>
          </a:prstGeom>
        </p:spPr>
      </p:pic>
      <p:pic>
        <p:nvPicPr>
          <p:cNvPr id="3" name="Picture 2" descr="preencoded.png">
            <a:extLst>
              <a:ext uri="{FF2B5EF4-FFF2-40B4-BE49-F238E27FC236}">
                <a16:creationId xmlns:a16="http://schemas.microsoft.com/office/drawing/2014/main" id="{35FC3896-ECCD-A169-8D9E-4887526C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98420"/>
            <a:ext cx="2571750" cy="1628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C5CB82-E179-DF96-7DFD-81EE39A38F5F}"/>
              </a:ext>
            </a:extLst>
          </p:cNvPr>
          <p:cNvSpPr txBox="1"/>
          <p:nvPr/>
        </p:nvSpPr>
        <p:spPr>
          <a:xfrm>
            <a:off x="2475781" y="2167616"/>
            <a:ext cx="9299274" cy="30108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500"/>
              </a:lnSpc>
            </a:pPr>
            <a:r>
              <a:rPr lang="en-US" sz="2400" b="1" dirty="0">
                <a:latin typeface="Avenir"/>
                <a:cs typeface="Segoe UI"/>
              </a:rPr>
              <a:t>COLLEGE CODE: 9623</a:t>
            </a:r>
            <a:endParaRPr lang="en-US" dirty="0"/>
          </a:p>
          <a:p>
            <a:pPr>
              <a:lnSpc>
                <a:spcPts val="1500"/>
              </a:lnSpc>
            </a:pPr>
            <a:r>
              <a:rPr lang="en-US" sz="2400" dirty="0">
                <a:latin typeface="Avenir"/>
                <a:cs typeface="Segoe UI"/>
              </a:rPr>
              <a:t>​</a:t>
            </a:r>
            <a:endParaRPr lang="en-US" dirty="0"/>
          </a:p>
          <a:p>
            <a:pPr>
              <a:lnSpc>
                <a:spcPts val="1500"/>
              </a:lnSpc>
            </a:pPr>
            <a:r>
              <a:rPr lang="en-US" sz="2400" dirty="0">
                <a:latin typeface="Avenir"/>
                <a:cs typeface="Segoe UI"/>
              </a:rPr>
              <a:t>​</a:t>
            </a:r>
          </a:p>
          <a:p>
            <a:pPr>
              <a:lnSpc>
                <a:spcPts val="1500"/>
              </a:lnSpc>
            </a:pPr>
            <a:r>
              <a:rPr lang="en-US" sz="2400" b="1" dirty="0">
                <a:latin typeface="Avenir"/>
                <a:cs typeface="Segoe UI"/>
              </a:rPr>
              <a:t>COLLEGE NAME:  Amrita College of Engineering and Technology</a:t>
            </a:r>
            <a:r>
              <a:rPr lang="en-US" sz="2400" dirty="0">
                <a:latin typeface="Avenir"/>
                <a:cs typeface="Segoe UI"/>
              </a:rPr>
              <a:t>​</a:t>
            </a:r>
          </a:p>
          <a:p>
            <a:pPr>
              <a:lnSpc>
                <a:spcPts val="1500"/>
              </a:lnSpc>
            </a:pPr>
            <a:r>
              <a:rPr lang="en-US" sz="2400" dirty="0">
                <a:latin typeface="Avenir"/>
                <a:cs typeface="Segoe UI"/>
              </a:rPr>
              <a:t>​</a:t>
            </a:r>
          </a:p>
          <a:p>
            <a:pPr>
              <a:lnSpc>
                <a:spcPts val="1500"/>
              </a:lnSpc>
            </a:pPr>
            <a:endParaRPr lang="en-US" sz="2400" dirty="0">
              <a:latin typeface="Avenir"/>
              <a:cs typeface="Segoe UI"/>
            </a:endParaRPr>
          </a:p>
          <a:p>
            <a:pPr>
              <a:lnSpc>
                <a:spcPts val="1500"/>
              </a:lnSpc>
            </a:pPr>
            <a:r>
              <a:rPr lang="en-US" sz="2400" b="1" dirty="0">
                <a:latin typeface="Avenir"/>
                <a:cs typeface="Segoe UI"/>
              </a:rPr>
              <a:t>DEPARTMENT:  Artificial Intelligence and Data Science</a:t>
            </a:r>
            <a:r>
              <a:rPr lang="en-US" sz="2400" dirty="0">
                <a:latin typeface="Avenir"/>
                <a:cs typeface="Segoe UI"/>
              </a:rPr>
              <a:t>​</a:t>
            </a:r>
          </a:p>
          <a:p>
            <a:pPr>
              <a:lnSpc>
                <a:spcPts val="1500"/>
              </a:lnSpc>
            </a:pPr>
            <a:endParaRPr lang="en-US" sz="2400" dirty="0">
              <a:latin typeface="Avenir"/>
              <a:cs typeface="Segoe UI"/>
            </a:endParaRPr>
          </a:p>
          <a:p>
            <a:pPr>
              <a:lnSpc>
                <a:spcPts val="1500"/>
              </a:lnSpc>
            </a:pPr>
            <a:r>
              <a:rPr lang="en-US" sz="2400" dirty="0">
                <a:latin typeface="Avenir"/>
                <a:cs typeface="Segoe UI"/>
              </a:rPr>
              <a:t>​</a:t>
            </a:r>
          </a:p>
          <a:p>
            <a:pPr>
              <a:lnSpc>
                <a:spcPts val="1500"/>
              </a:lnSpc>
            </a:pPr>
            <a:r>
              <a:rPr lang="en-US" sz="2400" b="1" dirty="0">
                <a:latin typeface="Avenir"/>
                <a:cs typeface="Segoe UI"/>
              </a:rPr>
              <a:t>STUDENT NM-ID:  autad0057</a:t>
            </a:r>
            <a:endParaRPr lang="en-US" sz="2400" dirty="0">
              <a:latin typeface="Avenir"/>
              <a:cs typeface="Segoe UI"/>
            </a:endParaRPr>
          </a:p>
          <a:p>
            <a:pPr>
              <a:lnSpc>
                <a:spcPts val="1500"/>
              </a:lnSpc>
            </a:pPr>
            <a:r>
              <a:rPr lang="en-US" sz="2400" dirty="0">
                <a:latin typeface="Avenir"/>
                <a:cs typeface="Segoe UI"/>
              </a:rPr>
              <a:t>​</a:t>
            </a:r>
          </a:p>
          <a:p>
            <a:pPr>
              <a:lnSpc>
                <a:spcPts val="1500"/>
              </a:lnSpc>
            </a:pPr>
            <a:r>
              <a:rPr lang="en-US" sz="2400" b="1" dirty="0">
                <a:latin typeface="Avenir"/>
                <a:cs typeface="Segoe UI"/>
              </a:rPr>
              <a:t>ROLL NO: 962323243057</a:t>
            </a:r>
            <a:endParaRPr lang="en-US" sz="2400" dirty="0">
              <a:latin typeface="Avenir"/>
              <a:cs typeface="Segoe UI"/>
            </a:endParaRPr>
          </a:p>
          <a:p>
            <a:pPr>
              <a:lnSpc>
                <a:spcPts val="1500"/>
              </a:lnSpc>
            </a:pPr>
            <a:endParaRPr lang="en-US" sz="2400" dirty="0">
              <a:latin typeface="Avenir"/>
              <a:cs typeface="Segoe UI"/>
            </a:endParaRPr>
          </a:p>
          <a:p>
            <a:pPr>
              <a:lnSpc>
                <a:spcPts val="1500"/>
              </a:lnSpc>
            </a:pPr>
            <a:r>
              <a:rPr lang="en-US" sz="2400" dirty="0">
                <a:latin typeface="Avenir"/>
                <a:cs typeface="Segoe UI"/>
              </a:rPr>
              <a:t>​</a:t>
            </a:r>
          </a:p>
          <a:p>
            <a:pPr>
              <a:lnSpc>
                <a:spcPts val="1500"/>
              </a:lnSpc>
            </a:pPr>
            <a:r>
              <a:rPr lang="en-US" sz="2400" b="1" dirty="0">
                <a:latin typeface="Avenir"/>
                <a:cs typeface="Segoe UI"/>
              </a:rPr>
              <a:t>DATE : </a:t>
            </a:r>
            <a:r>
              <a:rPr lang="en-US" sz="2400" dirty="0">
                <a:latin typeface="Avenir"/>
                <a:cs typeface="Segoe UI"/>
              </a:rPr>
              <a:t>​</a:t>
            </a:r>
            <a:r>
              <a:rPr lang="en-US" sz="2400" b="1" dirty="0">
                <a:latin typeface="Avenir"/>
                <a:cs typeface="Segoe UI"/>
              </a:rPr>
              <a:t>06-10-2025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1E713-FED9-28B4-7833-A5101B508CF3}"/>
              </a:ext>
            </a:extLst>
          </p:cNvPr>
          <p:cNvSpPr txBox="1"/>
          <p:nvPr/>
        </p:nvSpPr>
        <p:spPr>
          <a:xfrm>
            <a:off x="2475781" y="5418926"/>
            <a:ext cx="7125418" cy="2323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 dirty="0">
                <a:latin typeface="Trebuchet MS"/>
                <a:cs typeface="Segoe UI"/>
              </a:rPr>
              <a:t>Completed the project named as Phase 5</a:t>
            </a:r>
            <a:endParaRPr lang="en-US" sz="2100" dirty="0">
              <a:latin typeface="Trebuchet MS"/>
              <a:cs typeface="Segoe UI"/>
            </a:endParaRPr>
          </a:p>
          <a:p>
            <a:r>
              <a:rPr lang="en-US" sz="2000" b="1" dirty="0">
                <a:latin typeface="Trebuchet MS"/>
                <a:cs typeface="Segoe UI"/>
              </a:rPr>
              <a:t>  </a:t>
            </a:r>
            <a:r>
              <a:rPr lang="en-US" sz="2100" b="1" dirty="0">
                <a:latin typeface="Trebuchet MS"/>
                <a:cs typeface="Segoe UI"/>
              </a:rPr>
              <a:t>TECHNOLOGY PROJECT NAME : Chat Application UI</a:t>
            </a:r>
            <a:r>
              <a:rPr lang="en-US" sz="2100" dirty="0">
                <a:latin typeface="Trebuchet MS"/>
                <a:cs typeface="Segoe UI"/>
              </a:rPr>
              <a:t>​</a:t>
            </a:r>
          </a:p>
          <a:p>
            <a:r>
              <a:rPr lang="en-US" sz="2100" b="1" dirty="0">
                <a:latin typeface="Trebuchet MS"/>
                <a:cs typeface="Segoe UI"/>
              </a:rPr>
              <a:t>SUBMITTED BY,</a:t>
            </a:r>
            <a:r>
              <a:rPr lang="en-US" sz="2100" dirty="0">
                <a:latin typeface="Trebuchet MS"/>
                <a:cs typeface="Segoe UI"/>
              </a:rPr>
              <a:t>​</a:t>
            </a:r>
          </a:p>
          <a:p>
            <a:r>
              <a:rPr lang="en-US" sz="2000" dirty="0">
                <a:latin typeface="Trebuchet MS"/>
                <a:cs typeface="Segoe UI"/>
              </a:rPr>
              <a:t>​</a:t>
            </a:r>
          </a:p>
          <a:p>
            <a:r>
              <a:rPr lang="en-US" sz="2100" b="1" dirty="0">
                <a:latin typeface="Trebuchet MS"/>
                <a:cs typeface="Segoe UI"/>
              </a:rPr>
              <a:t>NAME : Suraj Singh U</a:t>
            </a:r>
            <a:endParaRPr lang="en-US" sz="2100" dirty="0">
              <a:latin typeface="Trebuchet MS"/>
              <a:cs typeface="Segoe UI"/>
            </a:endParaRPr>
          </a:p>
          <a:p>
            <a:r>
              <a:rPr lang="en-US" sz="2000" dirty="0">
                <a:latin typeface="Trebuchet MS"/>
                <a:cs typeface="Segoe UI"/>
              </a:rPr>
              <a:t>​</a:t>
            </a:r>
          </a:p>
          <a:p>
            <a:r>
              <a:rPr lang="en-US" sz="2100" b="1" dirty="0">
                <a:latin typeface="Trebuchet MS"/>
                <a:cs typeface="Segoe UI"/>
              </a:rPr>
              <a:t>MOBILE NO: 8072998483</a:t>
            </a:r>
            <a:endParaRPr lang="en-US" sz="2100" dirty="0">
              <a:latin typeface="Trebuchet MS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2BCEE-CBEA-D1B8-EEDC-5B6027E7577D}"/>
              </a:ext>
            </a:extLst>
          </p:cNvPr>
          <p:cNvSpPr/>
          <p:nvPr/>
        </p:nvSpPr>
        <p:spPr>
          <a:xfrm>
            <a:off x="12235778" y="7576457"/>
            <a:ext cx="2258008" cy="653142"/>
          </a:xfrm>
          <a:prstGeom prst="rect">
            <a:avLst/>
          </a:prstGeom>
          <a:solidFill>
            <a:srgbClr val="FAF5EB"/>
          </a:solidFill>
          <a:ln>
            <a:solidFill>
              <a:srgbClr val="FAF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0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47867-A8A8-AB59-59FD-023C09DFF227}"/>
              </a:ext>
            </a:extLst>
          </p:cNvPr>
          <p:cNvSpPr/>
          <p:nvPr/>
        </p:nvSpPr>
        <p:spPr>
          <a:xfrm>
            <a:off x="12235778" y="7576457"/>
            <a:ext cx="2258008" cy="653142"/>
          </a:xfrm>
          <a:prstGeom prst="rect">
            <a:avLst/>
          </a:prstGeom>
          <a:solidFill>
            <a:srgbClr val="FAF5EB"/>
          </a:solidFill>
          <a:ln>
            <a:solidFill>
              <a:srgbClr val="FAF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A95B5-CEE3-5F08-81F4-31F00A0E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9" y="1032965"/>
            <a:ext cx="13236415" cy="6930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BEE10-467D-2750-710B-519F4C1D1DA8}"/>
              </a:ext>
            </a:extLst>
          </p:cNvPr>
          <p:cNvSpPr txBox="1"/>
          <p:nvPr/>
        </p:nvSpPr>
        <p:spPr>
          <a:xfrm>
            <a:off x="234930" y="136598"/>
            <a:ext cx="570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Chat Applications UI Prototype  </a:t>
            </a:r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0E2A5-4FFA-A576-F88D-440EFCF54C18}"/>
              </a:ext>
            </a:extLst>
          </p:cNvPr>
          <p:cNvSpPr txBox="1"/>
          <p:nvPr/>
        </p:nvSpPr>
        <p:spPr>
          <a:xfrm>
            <a:off x="3657600" y="393551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Chat Applications UI Prototype </a:t>
            </a: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D4A3A-885E-D484-285E-BD189D8CBC91}"/>
              </a:ext>
            </a:extLst>
          </p:cNvPr>
          <p:cNvSpPr txBox="1"/>
          <p:nvPr/>
        </p:nvSpPr>
        <p:spPr>
          <a:xfrm>
            <a:off x="8215538" y="198153"/>
            <a:ext cx="5578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GitHub Repo Link – </a:t>
            </a:r>
            <a:r>
              <a:rPr lang="en-US" sz="28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 Application </a:t>
            </a:r>
            <a:endParaRPr lang="en-IN" sz="2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Chat Application UI: Elevating Real-Time Communication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A comprehensive redesign focused on creating an intuitive, responsive, and feature-rich messaging experience for modern users across all devices.</a:t>
            </a:r>
            <a:endParaRPr lang="en-US" sz="2200" dirty="0">
              <a:latin typeface="Funne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B4AAE-6DC9-7B19-3FF2-FE09645D4770}"/>
              </a:ext>
            </a:extLst>
          </p:cNvPr>
          <p:cNvSpPr/>
          <p:nvPr/>
        </p:nvSpPr>
        <p:spPr>
          <a:xfrm>
            <a:off x="12235778" y="7576457"/>
            <a:ext cx="2258008" cy="653142"/>
          </a:xfrm>
          <a:prstGeom prst="rect">
            <a:avLst/>
          </a:prstGeom>
          <a:solidFill>
            <a:srgbClr val="FAF5EB"/>
          </a:solidFill>
          <a:ln>
            <a:solidFill>
              <a:srgbClr val="FAF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799" y="688538"/>
            <a:ext cx="6877883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Vision &amp; Core Objectives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80799" y="1746766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The Challenge</a:t>
            </a:r>
            <a:endParaRPr lang="en-US" sz="2200" dirty="0">
              <a:latin typeface="Funnel Display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0799" y="2227183"/>
            <a:ext cx="6397109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Existing chat interfaces suffer from cluttered layouts, poor navigation, and sluggish responsiveness. Users struggle with inconsistent experiences across devices, making seamless communication difficult.</a:t>
            </a:r>
            <a:endParaRPr lang="en-US" sz="2000" dirty="0">
              <a:latin typeface="Funnel San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60112" y="1746766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Our Solution</a:t>
            </a:r>
            <a:endParaRPr lang="en-US" sz="2200" dirty="0">
              <a:latin typeface="Funnel Display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60112" y="2227183"/>
            <a:ext cx="6397109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A modern, user-centric redesign that prioritizes real-time interaction, clean aesthetics, and cross-platform consistency. We're transforming how users connect and communicate.</a:t>
            </a:r>
            <a:endParaRPr lang="en-US" sz="2000" dirty="0">
              <a:latin typeface="Funnel San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80799" y="3554730"/>
            <a:ext cx="6537127" cy="1895951"/>
          </a:xfrm>
          <a:prstGeom prst="roundRect">
            <a:avLst>
              <a:gd name="adj" fmla="val 430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82848" y="3756779"/>
            <a:ext cx="583525" cy="583525"/>
          </a:xfrm>
          <a:prstGeom prst="roundRect">
            <a:avLst>
              <a:gd name="adj" fmla="val 15668713"/>
            </a:avLst>
          </a:prstGeom>
          <a:solidFill>
            <a:srgbClr val="3371A5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45" y="3884414"/>
            <a:ext cx="262533" cy="32825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82848" y="4534733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Intuitive Design</a:t>
            </a:r>
            <a:endParaRPr lang="en-US" sz="2000" dirty="0">
              <a:latin typeface="Funnel Display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82848" y="4937403"/>
            <a:ext cx="613302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Streamlined interface that users understand instantly</a:t>
            </a:r>
            <a:endParaRPr lang="en-US" dirty="0">
              <a:latin typeface="Funnel San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412355" y="3554730"/>
            <a:ext cx="6537246" cy="1895951"/>
          </a:xfrm>
          <a:prstGeom prst="roundRect">
            <a:avLst>
              <a:gd name="adj" fmla="val 430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14404" y="3756779"/>
            <a:ext cx="583525" cy="583525"/>
          </a:xfrm>
          <a:prstGeom prst="roundRect">
            <a:avLst>
              <a:gd name="adj" fmla="val 15668713"/>
            </a:avLst>
          </a:prstGeom>
          <a:solidFill>
            <a:srgbClr val="3371A5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900" y="3884414"/>
            <a:ext cx="262533" cy="32825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14404" y="4534733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Real-Time Speed</a:t>
            </a:r>
            <a:endParaRPr lang="en-US" sz="2000" dirty="0">
              <a:latin typeface="Funnel Display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614404" y="4937403"/>
            <a:ext cx="613314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I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nstant messaging with zero lag or delays</a:t>
            </a:r>
            <a:endParaRPr lang="en-US" dirty="0">
              <a:latin typeface="Funnel Sans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680799" y="5645110"/>
            <a:ext cx="6537127" cy="1895951"/>
          </a:xfrm>
          <a:prstGeom prst="roundRect">
            <a:avLst>
              <a:gd name="adj" fmla="val 430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882848" y="5847159"/>
            <a:ext cx="583525" cy="583525"/>
          </a:xfrm>
          <a:prstGeom prst="roundRect">
            <a:avLst>
              <a:gd name="adj" fmla="val 15668713"/>
            </a:avLst>
          </a:prstGeom>
          <a:solidFill>
            <a:srgbClr val="3371A5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345" y="5974794"/>
            <a:ext cx="262533" cy="32825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82848" y="6625114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Cross-Platform</a:t>
            </a:r>
            <a:endParaRPr lang="en-US" sz="2000" dirty="0">
              <a:latin typeface="Funnel Display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882848" y="7027783"/>
            <a:ext cx="613302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Seamless experience on mobile, tablet, and desktop</a:t>
            </a:r>
            <a:endParaRPr lang="en-US" dirty="0">
              <a:latin typeface="Funnel Sans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7412355" y="5645110"/>
            <a:ext cx="6537246" cy="1895951"/>
          </a:xfrm>
          <a:prstGeom prst="roundRect">
            <a:avLst>
              <a:gd name="adj" fmla="val 430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7614404" y="5847159"/>
            <a:ext cx="583525" cy="583525"/>
          </a:xfrm>
          <a:prstGeom prst="roundRect">
            <a:avLst>
              <a:gd name="adj" fmla="val 15668713"/>
            </a:avLst>
          </a:prstGeom>
          <a:solidFill>
            <a:srgbClr val="3371A5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900" y="5974794"/>
            <a:ext cx="262533" cy="32825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14404" y="6625114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Secure &amp; Private</a:t>
            </a:r>
            <a:endParaRPr lang="en-US" sz="2000" dirty="0">
              <a:latin typeface="Funnel Display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7614404" y="7027783"/>
            <a:ext cx="613314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Enterprise-grade authentication and data protection</a:t>
            </a:r>
            <a:endParaRPr lang="en-US" dirty="0">
              <a:latin typeface="Funnel San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941C88-8B1C-5C18-0B1F-407C9F8BB125}"/>
              </a:ext>
            </a:extLst>
          </p:cNvPr>
          <p:cNvSpPr/>
          <p:nvPr/>
        </p:nvSpPr>
        <p:spPr>
          <a:xfrm>
            <a:off x="12235778" y="7576457"/>
            <a:ext cx="2258008" cy="653142"/>
          </a:xfrm>
          <a:prstGeom prst="rect">
            <a:avLst/>
          </a:prstGeom>
          <a:solidFill>
            <a:srgbClr val="FAF5EB"/>
          </a:solidFill>
          <a:ln>
            <a:solidFill>
              <a:srgbClr val="FAF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914" y="653058"/>
            <a:ext cx="6692146" cy="542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Who Benefits From This Solution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45914" y="1472565"/>
            <a:ext cx="7852172" cy="1387554"/>
          </a:xfrm>
          <a:prstGeom prst="roundRect">
            <a:avLst>
              <a:gd name="adj" fmla="val 7908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3054" y="1472565"/>
            <a:ext cx="91440" cy="1387554"/>
          </a:xfrm>
          <a:prstGeom prst="roundRect">
            <a:avLst>
              <a:gd name="adj" fmla="val 84776"/>
            </a:avLst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921901" y="1679972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Individual Users</a:t>
            </a:r>
            <a:endParaRPr lang="en-US" b="1" dirty="0">
              <a:latin typeface="Funnel Display"/>
            </a:endParaRPr>
          </a:p>
        </p:txBody>
      </p:sp>
      <p:sp>
        <p:nvSpPr>
          <p:cNvPr id="7" name="Text 4"/>
          <p:cNvSpPr/>
          <p:nvPr/>
        </p:nvSpPr>
        <p:spPr>
          <a:xfrm>
            <a:off x="921901" y="1958646"/>
            <a:ext cx="736877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75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Stay connected with friends and family through effortless messaging, multimedia sharing, and instant notifications that keep conversations flowing naturally.</a:t>
            </a:r>
            <a:endParaRPr lang="en-US" sz="1750" dirty="0">
              <a:latin typeface="Funnel San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45914" y="3044666"/>
            <a:ext cx="7852172" cy="1387554"/>
          </a:xfrm>
          <a:prstGeom prst="roundRect">
            <a:avLst>
              <a:gd name="adj" fmla="val 7908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3054" y="3044666"/>
            <a:ext cx="91440" cy="1387554"/>
          </a:xfrm>
          <a:prstGeom prst="roundRect">
            <a:avLst>
              <a:gd name="adj" fmla="val 84776"/>
            </a:avLst>
          </a:prstGeom>
          <a:solidFill>
            <a:srgbClr val="3371A5"/>
          </a:solidFill>
          <a:ln/>
        </p:spPr>
      </p:sp>
      <p:sp>
        <p:nvSpPr>
          <p:cNvPr id="10" name="Text 7"/>
          <p:cNvSpPr/>
          <p:nvPr/>
        </p:nvSpPr>
        <p:spPr>
          <a:xfrm>
            <a:off x="921901" y="3252073"/>
            <a:ext cx="223027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Students &amp; Educators</a:t>
            </a:r>
            <a:endParaRPr lang="en-US" b="1" dirty="0">
              <a:latin typeface="Funnel Display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21901" y="3634264"/>
            <a:ext cx="736877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Collaborate on projects, share resources, and maintain group discussions with organized chat threads and efficient search capabilities.</a:t>
            </a:r>
            <a:endParaRPr lang="en-US" sz="1750" dirty="0">
              <a:latin typeface="Funnel San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45914" y="4616768"/>
            <a:ext cx="7852172" cy="1387554"/>
          </a:xfrm>
          <a:prstGeom prst="roundRect">
            <a:avLst>
              <a:gd name="adj" fmla="val 7908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3054" y="4616768"/>
            <a:ext cx="91440" cy="1387554"/>
          </a:xfrm>
          <a:prstGeom prst="roundRect">
            <a:avLst>
              <a:gd name="adj" fmla="val 84776"/>
            </a:avLst>
          </a:prstGeom>
          <a:solidFill>
            <a:srgbClr val="3371A5"/>
          </a:solidFill>
          <a:ln/>
        </p:spPr>
      </p:sp>
      <p:sp>
        <p:nvSpPr>
          <p:cNvPr id="14" name="Text 11"/>
          <p:cNvSpPr/>
          <p:nvPr/>
        </p:nvSpPr>
        <p:spPr>
          <a:xfrm>
            <a:off x="921901" y="4824174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Professional Teams</a:t>
            </a:r>
            <a:endParaRPr lang="en-US" b="1" dirty="0">
              <a:latin typeface="Funnel Display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21901" y="5206365"/>
            <a:ext cx="736877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Streamline workplace communication with group chats, file sharing, and real-time updates that boost productivity and reduce email overload.</a:t>
            </a:r>
            <a:endParaRPr lang="en-US" sz="1750" dirty="0">
              <a:latin typeface="Funnel Sans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45914" y="6188869"/>
            <a:ext cx="7852172" cy="1387554"/>
          </a:xfrm>
          <a:prstGeom prst="roundRect">
            <a:avLst>
              <a:gd name="adj" fmla="val 7908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3054" y="6188869"/>
            <a:ext cx="91440" cy="1387554"/>
          </a:xfrm>
          <a:prstGeom prst="roundRect">
            <a:avLst>
              <a:gd name="adj" fmla="val 84776"/>
            </a:avLst>
          </a:prstGeom>
          <a:solidFill>
            <a:srgbClr val="3371A5"/>
          </a:solidFill>
          <a:ln/>
        </p:spPr>
      </p:sp>
      <p:sp>
        <p:nvSpPr>
          <p:cNvPr id="18" name="Text 15"/>
          <p:cNvSpPr/>
          <p:nvPr/>
        </p:nvSpPr>
        <p:spPr>
          <a:xfrm>
            <a:off x="921901" y="6396276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Support Teams</a:t>
            </a:r>
            <a:endParaRPr lang="en-US" dirty="0">
              <a:latin typeface="Funnel Display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21901" y="6657696"/>
            <a:ext cx="736877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Deliver exceptional customer service with typing indicators, message status tracking, and persistent conversation history for context-aware support.</a:t>
            </a:r>
            <a:endParaRPr lang="en-US" sz="1750" dirty="0">
              <a:latin typeface="Funne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194" y="621268"/>
            <a:ext cx="8155781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Technology Stack &amp; Architecture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8194" y="1846421"/>
            <a:ext cx="317920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Frontend Excellence</a:t>
            </a:r>
            <a:endParaRPr lang="en-US" sz="2500" b="1" dirty="0">
              <a:latin typeface="Funnel Display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8194" y="2468880"/>
            <a:ext cx="761261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Html CSS JS power our responsive interface, delivering native-like performance with smooth animations and adaptive layouts that work beautifully across all screen sizes.</a:t>
            </a:r>
            <a:endParaRPr lang="en-US" dirty="0">
              <a:latin typeface="Funnel Sans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8194" y="3774519"/>
            <a:ext cx="3481030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Backend Infrastructure</a:t>
            </a:r>
            <a:endParaRPr lang="en-US" sz="2500" b="1" dirty="0">
              <a:latin typeface="Funnel Display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8194" y="4396978"/>
            <a:ext cx="761261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Express 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provide robust, scalable backend services. handles Express real-time data synchronization while Node.js manages complex business logic and API integrations.</a:t>
            </a:r>
            <a:endParaRPr lang="en-US" dirty="0">
              <a:latin typeface="Funnel Sans"/>
            </a:endParaRPr>
          </a:p>
        </p:txBody>
      </p:sp>
      <p:sp>
        <p:nvSpPr>
          <p:cNvPr id="7" name="Text 5"/>
          <p:cNvSpPr/>
          <p:nvPr/>
        </p:nvSpPr>
        <p:spPr>
          <a:xfrm>
            <a:off x="788194" y="5702618"/>
            <a:ext cx="317920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Data Management</a:t>
            </a:r>
            <a:endParaRPr lang="en-US" sz="2500" b="1" dirty="0">
              <a:latin typeface="Funnel Display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8194" y="6325076"/>
            <a:ext cx="761261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Local Storage 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ensure efficient data storage with flexible document structures, enabling fast queries and reliable message persistence across sessions.</a:t>
            </a:r>
            <a:endParaRPr lang="en-US" dirty="0">
              <a:latin typeface="Funnel Sans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786" y="1874520"/>
            <a:ext cx="4891921" cy="48919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4CED9A-AA9E-5DE8-C547-527BB883B9EF}"/>
              </a:ext>
            </a:extLst>
          </p:cNvPr>
          <p:cNvSpPr/>
          <p:nvPr/>
        </p:nvSpPr>
        <p:spPr>
          <a:xfrm>
            <a:off x="12235778" y="7576457"/>
            <a:ext cx="2258008" cy="653142"/>
          </a:xfrm>
          <a:prstGeom prst="rect">
            <a:avLst/>
          </a:prstGeom>
          <a:solidFill>
            <a:srgbClr val="FAF5EB"/>
          </a:solidFill>
          <a:ln>
            <a:solidFill>
              <a:srgbClr val="FAF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194" y="799505"/>
            <a:ext cx="11645741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Core Features That Transform Communication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1254020" y="2020960"/>
            <a:ext cx="279761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Secure Authentication</a:t>
            </a:r>
            <a:endParaRPr lang="en-US" sz="2050" b="1" dirty="0">
              <a:latin typeface="Funnel Display"/>
            </a:endParaRPr>
          </a:p>
        </p:txBody>
      </p:sp>
      <p:sp>
        <p:nvSpPr>
          <p:cNvPr id="4" name="Text 2"/>
          <p:cNvSpPr/>
          <p:nvPr/>
        </p:nvSpPr>
        <p:spPr>
          <a:xfrm>
            <a:off x="1254020" y="2676871"/>
            <a:ext cx="3052405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Multi-factor login with email and social accounts ensures only authorized users access conversations.</a:t>
            </a:r>
            <a:endParaRPr lang="en-US" dirty="0">
              <a:latin typeface="Funnel San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85369" y="2020960"/>
            <a:ext cx="265378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Real-Time Messaging</a:t>
            </a:r>
            <a:endParaRPr lang="en-US" sz="2050" b="1" dirty="0">
              <a:latin typeface="Funnel Display"/>
            </a:endParaRPr>
          </a:p>
        </p:txBody>
      </p:sp>
      <p:sp>
        <p:nvSpPr>
          <p:cNvPr id="6" name="Text 4"/>
          <p:cNvSpPr/>
          <p:nvPr/>
        </p:nvSpPr>
        <p:spPr>
          <a:xfrm>
            <a:off x="5795587" y="2676871"/>
            <a:ext cx="3052405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Instant message delivery powered by Firebase Realtime Database creates truly live conversations.</a:t>
            </a:r>
            <a:endParaRPr lang="en-US" dirty="0">
              <a:latin typeface="Funnel Sans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043857" y="2020960"/>
            <a:ext cx="2722126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Live Typing Indicators</a:t>
            </a:r>
            <a:endParaRPr lang="en-US" sz="2050" b="1" dirty="0">
              <a:latin typeface="Funnel Display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181879" y="2487090"/>
            <a:ext cx="3052405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See when others are composing messages, creating natural conversation flow and reducing wait anxiety.</a:t>
            </a:r>
            <a:endParaRPr lang="en-US" dirty="0">
              <a:latin typeface="Funnel San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48986" y="5195480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Smart Notifications</a:t>
            </a:r>
            <a:endParaRPr lang="en-US" sz="2050" b="1" dirty="0">
              <a:latin typeface="Funnel Display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48986" y="5851392"/>
            <a:ext cx="3052405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Firebase Cloud Messaging delivers instant alerts even when the app runs in the background.</a:t>
            </a:r>
            <a:endParaRPr lang="en-US" dirty="0">
              <a:latin typeface="Funnel San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15801" y="5192197"/>
            <a:ext cx="3328450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Group Chat Functionality</a:t>
            </a:r>
            <a:endParaRPr lang="en-US" sz="2050" b="1" dirty="0">
              <a:latin typeface="Funnel Display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291847" y="5851416"/>
            <a:ext cx="3052405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Create and manage group conversations with multiple participants, perfect for teams and families.</a:t>
            </a:r>
            <a:endParaRPr lang="en-US" dirty="0">
              <a:latin typeface="Funnel San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505610" y="5192197"/>
            <a:ext cx="3328450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Message Status Tracking</a:t>
            </a:r>
            <a:endParaRPr lang="en-US" sz="2050" b="1" dirty="0">
              <a:latin typeface="Funnel Display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695391" y="5851416"/>
            <a:ext cx="3052405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Clear indicators show when messages are sent, delivered, and read, eliminating communication uncertainty.</a:t>
            </a:r>
            <a:endParaRPr lang="en-US" dirty="0">
              <a:latin typeface="Funnel 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19CF8-B78B-95CE-6B33-C9A8E10B4C14}"/>
              </a:ext>
            </a:extLst>
          </p:cNvPr>
          <p:cNvSpPr/>
          <p:nvPr/>
        </p:nvSpPr>
        <p:spPr>
          <a:xfrm>
            <a:off x="12235778" y="7576457"/>
            <a:ext cx="2258008" cy="653142"/>
          </a:xfrm>
          <a:prstGeom prst="rect">
            <a:avLst/>
          </a:prstGeom>
          <a:solidFill>
            <a:srgbClr val="FAF5EB"/>
          </a:solidFill>
          <a:ln>
            <a:solidFill>
              <a:srgbClr val="FAF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8477369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Development Methodology &amp; Process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24698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Requirement Analysis</a:t>
            </a:r>
            <a:endParaRPr lang="en-US" sz="2000" b="1" dirty="0">
              <a:latin typeface="Funnel Display"/>
            </a:endParaRPr>
          </a:p>
        </p:txBody>
      </p:sp>
      <p:sp>
        <p:nvSpPr>
          <p:cNvPr id="5" name="Text 2"/>
          <p:cNvSpPr/>
          <p:nvPr/>
        </p:nvSpPr>
        <p:spPr>
          <a:xfrm>
            <a:off x="193250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Identified user pain points and defined success metrics through interviews and competitive analysis.</a:t>
            </a:r>
            <a:endParaRPr lang="en-US">
              <a:latin typeface="Funnel Sans"/>
              <a:ea typeface="Calibri"/>
              <a:cs typeface="Calibri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UI/UX Design</a:t>
            </a:r>
            <a:endParaRPr lang="en-US" sz="2000" dirty="0">
              <a:latin typeface="Funnel Display"/>
            </a:endParaRPr>
          </a:p>
        </p:txBody>
      </p:sp>
      <p:sp>
        <p:nvSpPr>
          <p:cNvPr id="8" name="Text 4"/>
          <p:cNvSpPr/>
          <p:nvPr/>
        </p:nvSpPr>
        <p:spPr>
          <a:xfrm>
            <a:off x="1932503" y="3410903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Created wireframes and interactive prototypes focused on usability, accessibility, and visual appeal.</a:t>
            </a:r>
            <a:endParaRPr lang="en-US">
              <a:latin typeface="Funnel Sans"/>
              <a:ea typeface="Calibri"/>
              <a:cs typeface="Calibri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2503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Development</a:t>
            </a:r>
            <a:endParaRPr lang="en-US" sz="2000" b="1" dirty="0">
              <a:latin typeface="Funnel Display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932503" y="476955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Built frontend and backend using agile sprints, integrating Firebase and implementing responsive layouts.</a:t>
            </a:r>
            <a:endParaRPr lang="en-US" dirty="0">
              <a:latin typeface="Funnel Sans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2503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Testing &amp; QA</a:t>
            </a:r>
            <a:endParaRPr lang="en-US" sz="2000" dirty="0">
              <a:latin typeface="Funnel Display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93250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Conducted comprehensive unit, integration, and end-to-end testing using Jest and Cypress frameworks.</a:t>
            </a:r>
            <a:endParaRPr lang="en-US" dirty="0">
              <a:latin typeface="Funnel Sans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2503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Deployment</a:t>
            </a:r>
            <a:endParaRPr lang="en-US" sz="2000" b="1" dirty="0">
              <a:latin typeface="Funnel Display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93250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Launched on Firebase hosting with GitHub integration for continuous deployment and version control.</a:t>
            </a:r>
            <a:endParaRPr lang="en-US" dirty="0">
              <a:latin typeface="Funnel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06F5B6-C727-B480-7809-E9778C4CCDD8}"/>
              </a:ext>
            </a:extLst>
          </p:cNvPr>
          <p:cNvSpPr/>
          <p:nvPr/>
        </p:nvSpPr>
        <p:spPr>
          <a:xfrm>
            <a:off x="12235778" y="7576457"/>
            <a:ext cx="2258008" cy="653142"/>
          </a:xfrm>
          <a:prstGeom prst="rect">
            <a:avLst/>
          </a:prstGeom>
          <a:solidFill>
            <a:srgbClr val="FAF5EB"/>
          </a:solidFill>
          <a:ln>
            <a:solidFill>
              <a:srgbClr val="FAF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758" y="667822"/>
            <a:ext cx="5787152" cy="452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Overcoming Technical Challenges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538758" y="1659136"/>
            <a:ext cx="6699528" cy="1711047"/>
          </a:xfrm>
          <a:prstGeom prst="roundRect">
            <a:avLst>
              <a:gd name="adj" fmla="val 6413"/>
            </a:avLst>
          </a:prstGeom>
          <a:solidFill>
            <a:srgbClr val="FAF5EB"/>
          </a:solidFill>
          <a:ln/>
        </p:spPr>
      </p:sp>
      <p:sp>
        <p:nvSpPr>
          <p:cNvPr id="4" name="Shape 2"/>
          <p:cNvSpPr/>
          <p:nvPr/>
        </p:nvSpPr>
        <p:spPr>
          <a:xfrm>
            <a:off x="538758" y="1653528"/>
            <a:ext cx="6268208" cy="74188"/>
          </a:xfrm>
          <a:prstGeom prst="roundRect">
            <a:avLst>
              <a:gd name="adj" fmla="val 70703"/>
            </a:avLst>
          </a:prstGeom>
          <a:solidFill>
            <a:srgbClr val="3371A5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428274"/>
            <a:ext cx="461724" cy="461724"/>
          </a:xfrm>
          <a:prstGeom prst="roundRect">
            <a:avLst>
              <a:gd name="adj" fmla="val 198040"/>
            </a:avLst>
          </a:prstGeom>
          <a:solidFill>
            <a:srgbClr val="3371A5"/>
          </a:solidFill>
          <a:ln/>
        </p:spPr>
      </p:sp>
      <p:sp>
        <p:nvSpPr>
          <p:cNvPr id="6" name="Text 4"/>
          <p:cNvSpPr/>
          <p:nvPr/>
        </p:nvSpPr>
        <p:spPr>
          <a:xfrm>
            <a:off x="3796070" y="1543645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15447" y="1888671"/>
            <a:ext cx="271403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Real-Time Data Synchronizatio</a:t>
            </a:r>
            <a:r>
              <a:rPr lang="en-US" sz="1400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n</a:t>
            </a:r>
            <a:endParaRPr lang="en-US" sz="1400" dirty="0">
              <a:latin typeface="Funnel Display"/>
            </a:endParaRPr>
          </a:p>
        </p:txBody>
      </p:sp>
      <p:sp>
        <p:nvSpPr>
          <p:cNvPr id="8" name="Text 6"/>
          <p:cNvSpPr/>
          <p:nvPr/>
        </p:nvSpPr>
        <p:spPr>
          <a:xfrm>
            <a:off x="715447" y="2276293"/>
            <a:ext cx="6346150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Challenge: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Maintaining consistent message state across multiple devices simultaneously.</a:t>
            </a:r>
          </a:p>
          <a:p>
            <a:pPr>
              <a:lnSpc>
                <a:spcPts val="1900"/>
              </a:lnSpc>
            </a:pPr>
            <a:endParaRPr lang="en-US" dirty="0">
              <a:solidFill>
                <a:srgbClr val="2B3541"/>
              </a:solidFill>
              <a:latin typeface="Funnel Sans"/>
            </a:endParaRPr>
          </a:p>
        </p:txBody>
      </p:sp>
      <p:sp>
        <p:nvSpPr>
          <p:cNvPr id="9" name="Text 7"/>
          <p:cNvSpPr/>
          <p:nvPr/>
        </p:nvSpPr>
        <p:spPr>
          <a:xfrm>
            <a:off x="715447" y="2890833"/>
            <a:ext cx="634615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Solution: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Implemented Firebase Realtime Database and WebSockets for instant, bidirectional updates with automatic conflict resolution.</a:t>
            </a:r>
            <a:endParaRPr lang="en-US" dirty="0">
              <a:latin typeface="Funnel San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392114" y="1659136"/>
            <a:ext cx="6699528" cy="1711047"/>
          </a:xfrm>
          <a:prstGeom prst="roundRect">
            <a:avLst>
              <a:gd name="adj" fmla="val 6413"/>
            </a:avLst>
          </a:prstGeom>
          <a:solidFill>
            <a:srgbClr val="FAF5EB"/>
          </a:solidFill>
          <a:ln/>
        </p:spPr>
      </p:sp>
      <p:sp>
        <p:nvSpPr>
          <p:cNvPr id="11" name="Shape 9"/>
          <p:cNvSpPr/>
          <p:nvPr/>
        </p:nvSpPr>
        <p:spPr>
          <a:xfrm>
            <a:off x="7564642" y="1653528"/>
            <a:ext cx="6527000" cy="74188"/>
          </a:xfrm>
          <a:prstGeom prst="roundRect">
            <a:avLst>
              <a:gd name="adj" fmla="val 70703"/>
            </a:avLst>
          </a:prstGeom>
          <a:solidFill>
            <a:srgbClr val="3371A5"/>
          </a:solidFill>
          <a:ln/>
        </p:spPr>
      </p:sp>
      <p:sp>
        <p:nvSpPr>
          <p:cNvPr id="12" name="Shape 10"/>
          <p:cNvSpPr/>
          <p:nvPr/>
        </p:nvSpPr>
        <p:spPr>
          <a:xfrm>
            <a:off x="10510957" y="1428274"/>
            <a:ext cx="461724" cy="461724"/>
          </a:xfrm>
          <a:prstGeom prst="roundRect">
            <a:avLst>
              <a:gd name="adj" fmla="val 198040"/>
            </a:avLst>
          </a:prstGeom>
          <a:solidFill>
            <a:srgbClr val="3371A5"/>
          </a:solidFill>
          <a:ln/>
        </p:spPr>
      </p:sp>
      <p:sp>
        <p:nvSpPr>
          <p:cNvPr id="13" name="Text 11"/>
          <p:cNvSpPr/>
          <p:nvPr/>
        </p:nvSpPr>
        <p:spPr>
          <a:xfrm>
            <a:off x="10649426" y="1543645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68803" y="1888671"/>
            <a:ext cx="2607588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Responsive Layout Complexity</a:t>
            </a:r>
            <a:endParaRPr lang="en-US" sz="2000" dirty="0">
              <a:latin typeface="Funnel Display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68803" y="2362557"/>
            <a:ext cx="6346150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Challenge: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Ensuring pixel-perfect layouts across dozens of device sizes and orientations.</a:t>
            </a:r>
            <a:endParaRPr lang="en-US">
              <a:latin typeface="Funnel Sans"/>
              <a:ea typeface="Calibri"/>
              <a:cs typeface="Calibri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68803" y="2890833"/>
            <a:ext cx="634615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Solution: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Adopted adaptive CSS and Flutter's flexible layout system with extensive device testing protocols.</a:t>
            </a:r>
            <a:endParaRPr lang="en-US" dirty="0">
              <a:latin typeface="Funnel San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38758" y="3754874"/>
            <a:ext cx="6699528" cy="1711047"/>
          </a:xfrm>
          <a:prstGeom prst="roundRect">
            <a:avLst>
              <a:gd name="adj" fmla="val 6413"/>
            </a:avLst>
          </a:prstGeom>
          <a:solidFill>
            <a:srgbClr val="FAF5EB"/>
          </a:solidFill>
          <a:ln/>
        </p:spPr>
      </p:sp>
      <p:sp>
        <p:nvSpPr>
          <p:cNvPr id="18" name="Shape 16"/>
          <p:cNvSpPr/>
          <p:nvPr/>
        </p:nvSpPr>
        <p:spPr>
          <a:xfrm>
            <a:off x="538758" y="3749266"/>
            <a:ext cx="6337219" cy="108693"/>
          </a:xfrm>
          <a:prstGeom prst="roundRect">
            <a:avLst>
              <a:gd name="adj" fmla="val 70703"/>
            </a:avLst>
          </a:prstGeom>
          <a:solidFill>
            <a:srgbClr val="3371A5"/>
          </a:solidFill>
          <a:ln/>
        </p:spPr>
      </p:sp>
      <p:sp>
        <p:nvSpPr>
          <p:cNvPr id="19" name="Shape 17"/>
          <p:cNvSpPr/>
          <p:nvPr/>
        </p:nvSpPr>
        <p:spPr>
          <a:xfrm>
            <a:off x="3657600" y="3524012"/>
            <a:ext cx="461724" cy="461724"/>
          </a:xfrm>
          <a:prstGeom prst="roundRect">
            <a:avLst>
              <a:gd name="adj" fmla="val 198040"/>
            </a:avLst>
          </a:prstGeom>
          <a:solidFill>
            <a:srgbClr val="3371A5"/>
          </a:solidFill>
          <a:ln/>
        </p:spPr>
      </p:sp>
      <p:sp>
        <p:nvSpPr>
          <p:cNvPr id="20" name="Text 18"/>
          <p:cNvSpPr/>
          <p:nvPr/>
        </p:nvSpPr>
        <p:spPr>
          <a:xfrm>
            <a:off x="3796070" y="3639383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15447" y="3984408"/>
            <a:ext cx="2133719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Authentication Reliabilit</a:t>
            </a:r>
            <a:r>
              <a:rPr lang="en-US" sz="1400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y</a:t>
            </a:r>
            <a:endParaRPr lang="en-US" sz="1400" dirty="0">
              <a:latin typeface="Funnel Display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15447" y="4458295"/>
            <a:ext cx="6346150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Challenge: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Securing user access while maintaining seamless login experiences.</a:t>
            </a:r>
            <a:endParaRPr lang="en-US" dirty="0">
              <a:latin typeface="Funnel San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15447" y="5124593"/>
            <a:ext cx="634615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Solution: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Integrated Firebase Authentication with OAuth providers for robust, user-friendly security.</a:t>
            </a:r>
            <a:endParaRPr lang="en-US" dirty="0">
              <a:latin typeface="Funnel San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392114" y="3754874"/>
            <a:ext cx="6699528" cy="1711047"/>
          </a:xfrm>
          <a:prstGeom prst="roundRect">
            <a:avLst>
              <a:gd name="adj" fmla="val 6413"/>
            </a:avLst>
          </a:prstGeom>
          <a:solidFill>
            <a:srgbClr val="FAF5EB"/>
          </a:solidFill>
          <a:ln/>
        </p:spPr>
      </p:sp>
      <p:sp>
        <p:nvSpPr>
          <p:cNvPr id="25" name="Shape 23"/>
          <p:cNvSpPr/>
          <p:nvPr/>
        </p:nvSpPr>
        <p:spPr>
          <a:xfrm>
            <a:off x="7564642" y="3749266"/>
            <a:ext cx="6527000" cy="56936"/>
          </a:xfrm>
          <a:prstGeom prst="roundRect">
            <a:avLst>
              <a:gd name="adj" fmla="val 70703"/>
            </a:avLst>
          </a:prstGeom>
          <a:solidFill>
            <a:srgbClr val="3371A5"/>
          </a:solidFill>
          <a:ln/>
        </p:spPr>
      </p:sp>
      <p:sp>
        <p:nvSpPr>
          <p:cNvPr id="26" name="Shape 24"/>
          <p:cNvSpPr/>
          <p:nvPr/>
        </p:nvSpPr>
        <p:spPr>
          <a:xfrm>
            <a:off x="10510957" y="3524012"/>
            <a:ext cx="461724" cy="461724"/>
          </a:xfrm>
          <a:prstGeom prst="roundRect">
            <a:avLst>
              <a:gd name="adj" fmla="val 198040"/>
            </a:avLst>
          </a:prstGeom>
          <a:solidFill>
            <a:srgbClr val="3371A5"/>
          </a:solidFill>
          <a:ln/>
        </p:spPr>
      </p:sp>
      <p:sp>
        <p:nvSpPr>
          <p:cNvPr id="27" name="Text 25"/>
          <p:cNvSpPr/>
          <p:nvPr/>
        </p:nvSpPr>
        <p:spPr>
          <a:xfrm>
            <a:off x="10649426" y="3639383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568803" y="3984408"/>
            <a:ext cx="1810941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Notification Delivery</a:t>
            </a:r>
            <a:endParaRPr lang="en-US" sz="2000" b="1" dirty="0">
              <a:latin typeface="Funnel Display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568803" y="4458295"/>
            <a:ext cx="6346150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Challenge: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Ensuring timely message alerts across different network conditions.</a:t>
            </a:r>
            <a:endParaRPr lang="en-US" dirty="0">
              <a:latin typeface="Funnel Sans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568803" y="5124594"/>
            <a:ext cx="634615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Solution: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Leveraged Firebase Cloud Messaging for reliable push notifications with offline queueing.</a:t>
            </a:r>
            <a:endParaRPr lang="en-US" dirty="0">
              <a:latin typeface="Funnel San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38758" y="5850612"/>
            <a:ext cx="6699528" cy="1711047"/>
          </a:xfrm>
          <a:prstGeom prst="roundRect">
            <a:avLst>
              <a:gd name="adj" fmla="val 6413"/>
            </a:avLst>
          </a:prstGeom>
          <a:solidFill>
            <a:srgbClr val="FAF5EB"/>
          </a:solidFill>
          <a:ln/>
        </p:spPr>
      </p:sp>
      <p:sp>
        <p:nvSpPr>
          <p:cNvPr id="32" name="Shape 30"/>
          <p:cNvSpPr/>
          <p:nvPr/>
        </p:nvSpPr>
        <p:spPr>
          <a:xfrm>
            <a:off x="538758" y="5845004"/>
            <a:ext cx="6337219" cy="74188"/>
          </a:xfrm>
          <a:prstGeom prst="roundRect">
            <a:avLst>
              <a:gd name="adj" fmla="val 70703"/>
            </a:avLst>
          </a:prstGeom>
          <a:solidFill>
            <a:srgbClr val="3371A5"/>
          </a:solidFill>
          <a:ln/>
        </p:spPr>
      </p:sp>
      <p:sp>
        <p:nvSpPr>
          <p:cNvPr id="33" name="Shape 31"/>
          <p:cNvSpPr/>
          <p:nvPr/>
        </p:nvSpPr>
        <p:spPr>
          <a:xfrm>
            <a:off x="3657600" y="5619750"/>
            <a:ext cx="461724" cy="461724"/>
          </a:xfrm>
          <a:prstGeom prst="roundRect">
            <a:avLst>
              <a:gd name="adj" fmla="val 198040"/>
            </a:avLst>
          </a:prstGeom>
          <a:solidFill>
            <a:srgbClr val="3371A5"/>
          </a:solidFill>
          <a:ln/>
        </p:spPr>
      </p:sp>
      <p:sp>
        <p:nvSpPr>
          <p:cNvPr id="34" name="Text 32"/>
          <p:cNvSpPr/>
          <p:nvPr/>
        </p:nvSpPr>
        <p:spPr>
          <a:xfrm>
            <a:off x="3796070" y="5735122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715447" y="6062894"/>
            <a:ext cx="240280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Data Structure Optimization</a:t>
            </a:r>
            <a:endParaRPr lang="en-US" sz="2000" dirty="0">
              <a:latin typeface="Funnel Display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715447" y="6554033"/>
            <a:ext cx="6346150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Challenge: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Managing growing message history without performance degradation.</a:t>
            </a:r>
            <a:endParaRPr lang="en-US" dirty="0">
              <a:latin typeface="Funnel San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715447" y="7323849"/>
            <a:ext cx="634615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Solution: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Designed efficient Firestore collections with pagination and strategic indexing for fast queries.</a:t>
            </a:r>
            <a:endParaRPr lang="en-US" dirty="0">
              <a:latin typeface="Funnel Sans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7392114" y="5850612"/>
            <a:ext cx="6699528" cy="1711047"/>
          </a:xfrm>
          <a:prstGeom prst="roundRect">
            <a:avLst>
              <a:gd name="adj" fmla="val 6413"/>
            </a:avLst>
          </a:prstGeom>
          <a:solidFill>
            <a:srgbClr val="FAF5EB"/>
          </a:solidFill>
          <a:ln/>
        </p:spPr>
      </p:sp>
      <p:sp>
        <p:nvSpPr>
          <p:cNvPr id="39" name="Shape 37"/>
          <p:cNvSpPr/>
          <p:nvPr/>
        </p:nvSpPr>
        <p:spPr>
          <a:xfrm>
            <a:off x="7581895" y="5845004"/>
            <a:ext cx="6509747" cy="74188"/>
          </a:xfrm>
          <a:prstGeom prst="roundRect">
            <a:avLst>
              <a:gd name="adj" fmla="val 70703"/>
            </a:avLst>
          </a:prstGeom>
          <a:solidFill>
            <a:srgbClr val="3371A5"/>
          </a:solidFill>
          <a:ln/>
        </p:spPr>
      </p:sp>
      <p:sp>
        <p:nvSpPr>
          <p:cNvPr id="40" name="Shape 38"/>
          <p:cNvSpPr/>
          <p:nvPr/>
        </p:nvSpPr>
        <p:spPr>
          <a:xfrm>
            <a:off x="10510957" y="5619750"/>
            <a:ext cx="461724" cy="461724"/>
          </a:xfrm>
          <a:prstGeom prst="roundRect">
            <a:avLst>
              <a:gd name="adj" fmla="val 198040"/>
            </a:avLst>
          </a:prstGeom>
          <a:solidFill>
            <a:srgbClr val="3371A5"/>
          </a:solidFill>
          <a:ln/>
        </p:spPr>
      </p:sp>
      <p:sp>
        <p:nvSpPr>
          <p:cNvPr id="41" name="Text 39"/>
          <p:cNvSpPr/>
          <p:nvPr/>
        </p:nvSpPr>
        <p:spPr>
          <a:xfrm>
            <a:off x="10649426" y="5735122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6</a:t>
            </a:r>
            <a:endParaRPr lang="en-US" sz="1450" dirty="0"/>
          </a:p>
        </p:txBody>
      </p:sp>
      <p:sp>
        <p:nvSpPr>
          <p:cNvPr id="42" name="Text 40"/>
          <p:cNvSpPr/>
          <p:nvPr/>
        </p:nvSpPr>
        <p:spPr>
          <a:xfrm>
            <a:off x="7568803" y="6062894"/>
            <a:ext cx="1810941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Testing Coverage</a:t>
            </a:r>
            <a:endParaRPr lang="en-US" sz="2000" b="1" dirty="0">
              <a:latin typeface="Funnel Display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7568803" y="6554033"/>
            <a:ext cx="6346150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Challenge: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Validating complex real-time interactions and edge cases.</a:t>
            </a:r>
            <a:endParaRPr lang="en-US" dirty="0">
              <a:latin typeface="Funnel Sans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7568803" y="7323849"/>
            <a:ext cx="634615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Solution:</a:t>
            </a: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Established comprehensive testing suite with Jest for unit tests and Cypress for end-to-end workflows.</a:t>
            </a:r>
            <a:endParaRPr lang="en-US" dirty="0">
              <a:latin typeface="Funnel San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498982-FCC2-BA4A-04D4-1D837381403B}"/>
              </a:ext>
            </a:extLst>
          </p:cNvPr>
          <p:cNvSpPr/>
          <p:nvPr/>
        </p:nvSpPr>
        <p:spPr>
          <a:xfrm>
            <a:off x="12235778" y="7576457"/>
            <a:ext cx="2258008" cy="653142"/>
          </a:xfrm>
          <a:prstGeom prst="rect">
            <a:avLst/>
          </a:prstGeom>
          <a:solidFill>
            <a:srgbClr val="FAF5EB"/>
          </a:solidFill>
          <a:ln>
            <a:solidFill>
              <a:srgbClr val="FAF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415" y="365760"/>
            <a:ext cx="4052054" cy="391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dirty="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Project Outcomes &amp; Impact</a:t>
            </a:r>
            <a:endParaRPr lang="en-US" sz="2800" dirty="0">
              <a:latin typeface="Funnel Display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5143" b="-5401"/>
          <a:stretch>
            <a:fillRect/>
          </a:stretch>
        </p:blipFill>
        <p:spPr>
          <a:xfrm>
            <a:off x="465415" y="1209489"/>
            <a:ext cx="4807064" cy="42032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84983" y="1089422"/>
            <a:ext cx="3245644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A New Standard in Chat Experiences</a:t>
            </a:r>
            <a:endParaRPr lang="en-US" sz="2000" b="1" dirty="0">
              <a:latin typeface="Funnel Display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12455" y="1836649"/>
            <a:ext cx="6687622" cy="425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We've successfully delivered a responsive, efficient, and visually stunning chat interface that fundamentally enhances how users communicate in real-time.</a:t>
            </a:r>
            <a:endParaRPr lang="en-US" dirty="0">
              <a:latin typeface="Funnel San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312455" y="3002938"/>
            <a:ext cx="6687622" cy="638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The application seamlessly handles messaging across devices, providing instant updates, clear status indicators, and an intuitive interface that users love. Early feedback shows significant improvements in user engagement and satisfaction.</a:t>
            </a:r>
            <a:endParaRPr lang="en-US" dirty="0">
              <a:latin typeface="Funnel Sans"/>
            </a:endParaRPr>
          </a:p>
        </p:txBody>
      </p:sp>
      <p:sp>
        <p:nvSpPr>
          <p:cNvPr id="7" name="Text 4"/>
          <p:cNvSpPr/>
          <p:nvPr/>
        </p:nvSpPr>
        <p:spPr>
          <a:xfrm>
            <a:off x="-411" y="5415915"/>
            <a:ext cx="4455676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100%</a:t>
            </a:r>
            <a:endParaRPr lang="en-US" sz="3450" dirty="0"/>
          </a:p>
        </p:txBody>
      </p:sp>
      <p:sp>
        <p:nvSpPr>
          <p:cNvPr id="8" name="Text 5"/>
          <p:cNvSpPr/>
          <p:nvPr/>
        </p:nvSpPr>
        <p:spPr>
          <a:xfrm>
            <a:off x="1239863" y="6089883"/>
            <a:ext cx="1975009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Cross-Device Compatibility</a:t>
            </a:r>
            <a:endParaRPr lang="en-US" dirty="0">
              <a:latin typeface="Funnel Display"/>
            </a:endParaRPr>
          </a:p>
        </p:txBody>
      </p:sp>
      <p:sp>
        <p:nvSpPr>
          <p:cNvPr id="9" name="Text 6"/>
          <p:cNvSpPr/>
          <p:nvPr/>
        </p:nvSpPr>
        <p:spPr>
          <a:xfrm>
            <a:off x="292887" y="6520430"/>
            <a:ext cx="4817985" cy="1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Flawless experience on mobile, tablet, and desktop</a:t>
            </a:r>
            <a:endParaRPr lang="en-US" sz="1600" dirty="0">
              <a:latin typeface="Funnel San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14775" y="5415915"/>
            <a:ext cx="4455676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&lt;100ms</a:t>
            </a:r>
            <a:endParaRPr lang="en-US" sz="3450" dirty="0"/>
          </a:p>
        </p:txBody>
      </p:sp>
      <p:sp>
        <p:nvSpPr>
          <p:cNvPr id="11" name="Text 8"/>
          <p:cNvSpPr/>
          <p:nvPr/>
        </p:nvSpPr>
        <p:spPr>
          <a:xfrm>
            <a:off x="6360193" y="6089883"/>
            <a:ext cx="1564719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Message Latency</a:t>
            </a:r>
            <a:endParaRPr lang="en-US" dirty="0">
              <a:latin typeface="Funnel Display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14775" y="6503178"/>
            <a:ext cx="4455676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Near-instantaneous real-time delivery</a:t>
            </a:r>
            <a:endParaRPr lang="en-US" sz="1600" dirty="0">
              <a:latin typeface="Funnel San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81718" y="5415915"/>
            <a:ext cx="4455676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24/7</a:t>
            </a:r>
            <a:endParaRPr lang="en-US" sz="3450" dirty="0"/>
          </a:p>
        </p:txBody>
      </p:sp>
      <p:sp>
        <p:nvSpPr>
          <p:cNvPr id="14" name="Text 11"/>
          <p:cNvSpPr/>
          <p:nvPr/>
        </p:nvSpPr>
        <p:spPr>
          <a:xfrm>
            <a:off x="11327136" y="6176147"/>
            <a:ext cx="1892522" cy="212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Reliable Notification</a:t>
            </a:r>
            <a:r>
              <a:rPr lang="en-US" sz="1200" dirty="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s</a:t>
            </a:r>
            <a:endParaRPr lang="en-US" sz="1200" dirty="0">
              <a:latin typeface="Funnel Display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881718" y="6503178"/>
            <a:ext cx="4455676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Always-on push alerts keep users connected</a:t>
            </a:r>
            <a:endParaRPr lang="en-US" sz="1600" dirty="0">
              <a:latin typeface="Funnel San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93219" y="7365817"/>
            <a:ext cx="13699569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Looking Forward:</a:t>
            </a:r>
            <a:r>
              <a:rPr lang="en-US" sz="1600" dirty="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This foundation enables future enhancements including voice/video calls, advanced search, message encryption, and AI-powered features that will continue elevating the user experience.</a:t>
            </a:r>
            <a:endParaRPr lang="en-US" sz="1600" dirty="0">
              <a:latin typeface="Funnel San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282CDD-B712-CCD4-0DD1-794F2A54B0B4}"/>
              </a:ext>
            </a:extLst>
          </p:cNvPr>
          <p:cNvSpPr/>
          <p:nvPr/>
        </p:nvSpPr>
        <p:spPr>
          <a:xfrm>
            <a:off x="12235778" y="7576457"/>
            <a:ext cx="2258008" cy="653142"/>
          </a:xfrm>
          <a:prstGeom prst="rect">
            <a:avLst/>
          </a:prstGeom>
          <a:solidFill>
            <a:srgbClr val="FAF5EB"/>
          </a:solidFill>
          <a:ln>
            <a:solidFill>
              <a:srgbClr val="FAF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907</Words>
  <Application>Microsoft Office PowerPoint</Application>
  <PresentationFormat>Custom</PresentationFormat>
  <Paragraphs>128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Avenir</vt:lpstr>
      <vt:lpstr>Funnel Sans</vt:lpstr>
      <vt:lpstr>Trebuchet MS</vt:lpstr>
      <vt:lpstr>Funnel Display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Aura</dc:creator>
  <cp:lastModifiedBy>SURAJ SINGH U 962323243057 [ AI&amp;DS ]</cp:lastModifiedBy>
  <cp:revision>195</cp:revision>
  <dcterms:created xsi:type="dcterms:W3CDTF">2025-10-06T07:06:18Z</dcterms:created>
  <dcterms:modified xsi:type="dcterms:W3CDTF">2025-10-06T15:23:25Z</dcterms:modified>
</cp:coreProperties>
</file>